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74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25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2740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401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443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8974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602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7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7712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283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869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5C8D9-FE96-4F6B-9DEC-7DCE9A7A4879}" type="datetimeFigureOut">
              <a:rPr lang="ko-KR" altLang="en-US" smtClean="0"/>
              <a:t>2024-11-11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5B05F-AAE6-4C0C-AB00-08E92CBCD4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708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그룹 18">
            <a:extLst>
              <a:ext uri="{FF2B5EF4-FFF2-40B4-BE49-F238E27FC236}">
                <a16:creationId xmlns:a16="http://schemas.microsoft.com/office/drawing/2014/main" id="{F20D1FA1-B2AB-93D3-7018-D96B25C9D196}"/>
              </a:ext>
            </a:extLst>
          </p:cNvPr>
          <p:cNvGrpSpPr/>
          <p:nvPr/>
        </p:nvGrpSpPr>
        <p:grpSpPr>
          <a:xfrm>
            <a:off x="41096" y="92470"/>
            <a:ext cx="9061806" cy="945223"/>
            <a:chOff x="0" y="513708"/>
            <a:chExt cx="9061806" cy="945223"/>
          </a:xfrm>
        </p:grpSpPr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BC42BA0C-03CA-2792-12BF-B27A9A959B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6207"/>
            <a:stretch/>
          </p:blipFill>
          <p:spPr>
            <a:xfrm>
              <a:off x="0" y="513708"/>
              <a:ext cx="2726074" cy="945223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69D4500D-5ED0-F6A1-96FE-3997F612386F}"/>
                </a:ext>
              </a:extLst>
            </p:cNvPr>
            <p:cNvSpPr/>
            <p:nvPr/>
          </p:nvSpPr>
          <p:spPr>
            <a:xfrm>
              <a:off x="2702103" y="513709"/>
              <a:ext cx="6359703" cy="934948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EB44692-BDAE-7724-BA94-F9A4C1DEEA63}"/>
                </a:ext>
              </a:extLst>
            </p:cNvPr>
            <p:cNvSpPr txBox="1"/>
            <p:nvPr/>
          </p:nvSpPr>
          <p:spPr>
            <a:xfrm>
              <a:off x="3407596" y="695218"/>
              <a:ext cx="461536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>
                  <a:latin typeface="나눔스퀘어라운드OTF Bold" panose="020B0600000101010101" pitchFamily="34" charset="-127"/>
                  <a:ea typeface="나눔스퀘어라운드OTF Bold" panose="020B0600000101010101" pitchFamily="34" charset="-127"/>
                </a:rPr>
                <a:t>우송대학교 앤디컷 취업박람회</a:t>
              </a:r>
              <a:endParaRPr lang="en-US" altLang="ko-KR" sz="2800">
                <a:latin typeface="나눔스퀘어라운드OTF Bold" panose="020B0600000101010101" pitchFamily="34" charset="-127"/>
                <a:ea typeface="나눔스퀘어라운드OTF Bold" panose="020B0600000101010101" pitchFamily="34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59D36A1-2318-A72C-3FC9-538AE3C7306E}"/>
              </a:ext>
            </a:extLst>
          </p:cNvPr>
          <p:cNvGrpSpPr/>
          <p:nvPr/>
        </p:nvGrpSpPr>
        <p:grpSpPr>
          <a:xfrm>
            <a:off x="0" y="4203939"/>
            <a:ext cx="3041149" cy="2390583"/>
            <a:chOff x="-193447" y="3993497"/>
            <a:chExt cx="3817324" cy="3091371"/>
          </a:xfrm>
        </p:grpSpPr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730884BC-EF29-20FA-83A0-5EFFF2F79F78}"/>
                </a:ext>
              </a:extLst>
            </p:cNvPr>
            <p:cNvGrpSpPr/>
            <p:nvPr/>
          </p:nvGrpSpPr>
          <p:grpSpPr>
            <a:xfrm>
              <a:off x="417816" y="3993497"/>
              <a:ext cx="2277524" cy="2299424"/>
              <a:chOff x="-3424720" y="915663"/>
              <a:chExt cx="4797623" cy="4797625"/>
            </a:xfrm>
          </p:grpSpPr>
          <p:pic>
            <p:nvPicPr>
              <p:cNvPr id="1030" name="Picture 6">
                <a:extLst>
                  <a:ext uri="{FF2B5EF4-FFF2-40B4-BE49-F238E27FC236}">
                    <a16:creationId xmlns:a16="http://schemas.microsoft.com/office/drawing/2014/main" id="{8A512F6F-4C1B-CE58-8D9D-47E03DE9AAC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424720" y="915663"/>
                <a:ext cx="4797623" cy="47976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그림 9">
                <a:extLst>
                  <a:ext uri="{FF2B5EF4-FFF2-40B4-BE49-F238E27FC236}">
                    <a16:creationId xmlns:a16="http://schemas.microsoft.com/office/drawing/2014/main" id="{389BC4CE-F8F9-BAAB-9991-501F43A300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818524" y="2414426"/>
                <a:ext cx="1654140" cy="2481209"/>
              </a:xfrm>
              <a:prstGeom prst="rect">
                <a:avLst/>
              </a:prstGeom>
            </p:spPr>
          </p:pic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2E31A26-AC56-1FEE-6663-70A2671FB225}"/>
                </a:ext>
              </a:extLst>
            </p:cNvPr>
            <p:cNvSpPr txBox="1"/>
            <p:nvPr/>
          </p:nvSpPr>
          <p:spPr>
            <a:xfrm>
              <a:off x="-193447" y="6607268"/>
              <a:ext cx="3817324" cy="4776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/>
                <a:t> 면접 메이크업 체험 부스</a:t>
              </a:r>
              <a:endParaRPr lang="en-US" altLang="ko-KR"/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820A6D1E-21F4-BB42-7A0B-C1C0C3535D0C}"/>
              </a:ext>
            </a:extLst>
          </p:cNvPr>
          <p:cNvGrpSpPr/>
          <p:nvPr/>
        </p:nvGrpSpPr>
        <p:grpSpPr>
          <a:xfrm>
            <a:off x="3256281" y="4130213"/>
            <a:ext cx="2702730" cy="2446093"/>
            <a:chOff x="2472002" y="3883631"/>
            <a:chExt cx="3392533" cy="3163152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65EBB189-0B8E-0E7B-56DF-F52AF695DF47}"/>
                </a:ext>
              </a:extLst>
            </p:cNvPr>
            <p:cNvGrpSpPr/>
            <p:nvPr/>
          </p:nvGrpSpPr>
          <p:grpSpPr>
            <a:xfrm>
              <a:off x="3013753" y="3883631"/>
              <a:ext cx="2359631" cy="2377611"/>
              <a:chOff x="3352800" y="449494"/>
              <a:chExt cx="4198706" cy="4198706"/>
            </a:xfrm>
          </p:grpSpPr>
          <p:pic>
            <p:nvPicPr>
              <p:cNvPr id="1032" name="Picture 8">
                <a:extLst>
                  <a:ext uri="{FF2B5EF4-FFF2-40B4-BE49-F238E27FC236}">
                    <a16:creationId xmlns:a16="http://schemas.microsoft.com/office/drawing/2014/main" id="{D8BFA1AE-8E69-1186-8559-73ED2FD211C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52800" y="449494"/>
                <a:ext cx="4198706" cy="41987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EA9B6441-D007-6C1E-809D-70C667E54E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 t="11835" b="14906"/>
              <a:stretch/>
            </p:blipFill>
            <p:spPr>
              <a:xfrm>
                <a:off x="4364343" y="1978200"/>
                <a:ext cx="2139198" cy="2090366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FCF836A-9CA4-13EB-C29E-671740C18E4F}"/>
                </a:ext>
              </a:extLst>
            </p:cNvPr>
            <p:cNvSpPr txBox="1"/>
            <p:nvPr/>
          </p:nvSpPr>
          <p:spPr>
            <a:xfrm>
              <a:off x="2472002" y="6569183"/>
              <a:ext cx="3392533" cy="4776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>
                  <a:highlight>
                    <a:srgbClr val="00FF00"/>
                  </a:highlight>
                </a:rPr>
                <a:t> 무료무료</a:t>
              </a:r>
              <a:r>
                <a:rPr lang="en-US" altLang="ko-KR">
                  <a:highlight>
                    <a:srgbClr val="00FF00"/>
                  </a:highlight>
                </a:rPr>
                <a:t>!</a:t>
              </a:r>
              <a:r>
                <a:rPr lang="ko-KR" altLang="en-US">
                  <a:highlight>
                    <a:srgbClr val="00FF00"/>
                  </a:highlight>
                </a:rPr>
                <a:t> 인생네컷</a:t>
              </a:r>
              <a:endParaRPr lang="en-US" altLang="ko-KR">
                <a:highlight>
                  <a:srgbClr val="00FF00"/>
                </a:highlight>
              </a:endParaRP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9124A4AB-A225-B919-36F8-4CBFBC91B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917" y="4181582"/>
            <a:ext cx="1806182" cy="1771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그룹 34">
            <a:extLst>
              <a:ext uri="{FF2B5EF4-FFF2-40B4-BE49-F238E27FC236}">
                <a16:creationId xmlns:a16="http://schemas.microsoft.com/office/drawing/2014/main" id="{049020E1-57E1-3A06-040B-4E5E6C703397}"/>
              </a:ext>
            </a:extLst>
          </p:cNvPr>
          <p:cNvGrpSpPr/>
          <p:nvPr/>
        </p:nvGrpSpPr>
        <p:grpSpPr>
          <a:xfrm>
            <a:off x="236306" y="1140432"/>
            <a:ext cx="8661113" cy="1027415"/>
            <a:chOff x="174661" y="1099335"/>
            <a:chExt cx="8661113" cy="1027415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3857010-FC44-B599-D4C8-2D908911A978}"/>
                </a:ext>
              </a:extLst>
            </p:cNvPr>
            <p:cNvSpPr txBox="1"/>
            <p:nvPr/>
          </p:nvSpPr>
          <p:spPr>
            <a:xfrm>
              <a:off x="359596" y="1212350"/>
              <a:ext cx="37369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/>
                <a:t>일시 </a:t>
              </a:r>
              <a:r>
                <a:rPr lang="en-US" altLang="ko-KR" sz="2000" b="1"/>
                <a:t>: </a:t>
              </a:r>
              <a:r>
                <a:rPr lang="en-US" altLang="ko-KR" sz="2000" b="1">
                  <a:highlight>
                    <a:srgbClr val="FFFF00"/>
                  </a:highlight>
                </a:rPr>
                <a:t>2024</a:t>
              </a:r>
              <a:r>
                <a:rPr lang="ko-KR" altLang="en-US" sz="2000" b="1">
                  <a:highlight>
                    <a:srgbClr val="FFFF00"/>
                  </a:highlight>
                </a:rPr>
                <a:t>년 </a:t>
              </a:r>
              <a:r>
                <a:rPr lang="en-US" altLang="ko-KR" sz="2000" b="1">
                  <a:highlight>
                    <a:srgbClr val="FFFF00"/>
                  </a:highlight>
                </a:rPr>
                <a:t>11</a:t>
              </a:r>
              <a:r>
                <a:rPr lang="ko-KR" altLang="en-US" sz="2000" b="1">
                  <a:highlight>
                    <a:srgbClr val="FFFF00"/>
                  </a:highlight>
                </a:rPr>
                <a:t>월 </a:t>
              </a:r>
              <a:r>
                <a:rPr lang="en-US" altLang="ko-KR" sz="2000" b="1">
                  <a:highlight>
                    <a:srgbClr val="FFFF00"/>
                  </a:highlight>
                </a:rPr>
                <a:t>21</a:t>
              </a:r>
              <a:r>
                <a:rPr lang="ko-KR" altLang="en-US" sz="2000" b="1">
                  <a:highlight>
                    <a:srgbClr val="FFFF00"/>
                  </a:highlight>
                </a:rPr>
                <a:t>일</a:t>
              </a:r>
              <a:r>
                <a:rPr lang="en-US" altLang="ko-KR" sz="2000" b="1">
                  <a:highlight>
                    <a:srgbClr val="FFFF00"/>
                  </a:highlight>
                </a:rPr>
                <a:t>(</a:t>
              </a:r>
              <a:r>
                <a:rPr lang="ko-KR" altLang="en-US" sz="2000" b="1">
                  <a:highlight>
                    <a:srgbClr val="FFFF00"/>
                  </a:highlight>
                </a:rPr>
                <a:t>목요일</a:t>
              </a:r>
              <a:r>
                <a:rPr lang="en-US" altLang="ko-KR" sz="2000" b="1">
                  <a:highlight>
                    <a:srgbClr val="FFFF00"/>
                  </a:highlight>
                </a:rPr>
                <a:t>)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CF79064-3E67-2F53-2B4A-C4F5949677FD}"/>
                </a:ext>
              </a:extLst>
            </p:cNvPr>
            <p:cNvSpPr txBox="1"/>
            <p:nvPr/>
          </p:nvSpPr>
          <p:spPr>
            <a:xfrm>
              <a:off x="357885" y="1642151"/>
              <a:ext cx="36711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/>
                <a:t>장소 </a:t>
              </a:r>
              <a:r>
                <a:rPr lang="en-US" altLang="ko-KR" sz="2000" b="1"/>
                <a:t>: </a:t>
              </a:r>
              <a:r>
                <a:rPr lang="ko-KR" altLang="en-US" sz="2000" b="1"/>
                <a:t>앤디컷</a:t>
              </a:r>
              <a:r>
                <a:rPr lang="en-US" altLang="ko-KR" sz="2000" b="1"/>
                <a:t>BD </a:t>
              </a:r>
              <a:r>
                <a:rPr lang="ko-KR" altLang="en-US" sz="2000" b="1"/>
                <a:t>앞 작은 운동장</a:t>
              </a:r>
              <a:endParaRPr lang="en-US" altLang="ko-KR" sz="2000" b="1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A251751-19FB-DF95-BEE0-67C4574BD73B}"/>
                </a:ext>
              </a:extLst>
            </p:cNvPr>
            <p:cNvSpPr txBox="1"/>
            <p:nvPr/>
          </p:nvSpPr>
          <p:spPr>
            <a:xfrm>
              <a:off x="4241512" y="1190088"/>
              <a:ext cx="3171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/>
                <a:t>시간 </a:t>
              </a:r>
              <a:r>
                <a:rPr lang="en-US" altLang="ko-KR" sz="2000" b="1"/>
                <a:t>: </a:t>
              </a:r>
              <a:r>
                <a:rPr lang="ko-KR" altLang="en-US" sz="2000" b="1">
                  <a:highlight>
                    <a:srgbClr val="FFFF00"/>
                  </a:highlight>
                </a:rPr>
                <a:t>오후 </a:t>
              </a:r>
              <a:r>
                <a:rPr lang="en-US" altLang="ko-KR" sz="2000" b="1">
                  <a:highlight>
                    <a:srgbClr val="FFFF00"/>
                  </a:highlight>
                </a:rPr>
                <a:t>12</a:t>
              </a:r>
              <a:r>
                <a:rPr lang="ko-KR" altLang="en-US" sz="2000" b="1">
                  <a:highlight>
                    <a:srgbClr val="FFFF00"/>
                  </a:highlight>
                </a:rPr>
                <a:t>시 </a:t>
              </a:r>
              <a:r>
                <a:rPr lang="en-US" altLang="ko-KR" sz="2000" b="1">
                  <a:highlight>
                    <a:srgbClr val="FFFF00"/>
                  </a:highlight>
                </a:rPr>
                <a:t>~ </a:t>
              </a:r>
              <a:r>
                <a:rPr lang="ko-KR" altLang="en-US" sz="2000" b="1">
                  <a:highlight>
                    <a:srgbClr val="FFFF00"/>
                  </a:highlight>
                </a:rPr>
                <a:t>오후 </a:t>
              </a:r>
              <a:r>
                <a:rPr lang="en-US" altLang="ko-KR" sz="2000" b="1">
                  <a:highlight>
                    <a:srgbClr val="FFFF00"/>
                  </a:highlight>
                </a:rPr>
                <a:t>4</a:t>
              </a:r>
              <a:r>
                <a:rPr lang="ko-KR" altLang="en-US" sz="2000" b="1">
                  <a:highlight>
                    <a:srgbClr val="FFFF00"/>
                  </a:highlight>
                </a:rPr>
                <a:t>시</a:t>
              </a:r>
              <a:endParaRPr lang="en-US" altLang="ko-KR" sz="2000" b="1">
                <a:highlight>
                  <a:srgbClr val="FFFF00"/>
                </a:highlight>
              </a:endParaRPr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662E3CC-B945-0C3D-A211-889B45ED4258}"/>
                </a:ext>
              </a:extLst>
            </p:cNvPr>
            <p:cNvSpPr/>
            <p:nvPr/>
          </p:nvSpPr>
          <p:spPr>
            <a:xfrm>
              <a:off x="174661" y="1099335"/>
              <a:ext cx="8661113" cy="1027415"/>
            </a:xfrm>
            <a:prstGeom prst="roundRect">
              <a:avLst/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/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F72BCD4-0F8B-1CA8-4ED9-E624AF26F7F1}"/>
              </a:ext>
            </a:extLst>
          </p:cNvPr>
          <p:cNvGrpSpPr/>
          <p:nvPr/>
        </p:nvGrpSpPr>
        <p:grpSpPr>
          <a:xfrm>
            <a:off x="244866" y="2330521"/>
            <a:ext cx="8642278" cy="1748319"/>
            <a:chOff x="162673" y="2196958"/>
            <a:chExt cx="8642278" cy="1748319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B062EE4-842A-02D3-FBB8-22D536EFA720}"/>
                </a:ext>
              </a:extLst>
            </p:cNvPr>
            <p:cNvSpPr txBox="1"/>
            <p:nvPr/>
          </p:nvSpPr>
          <p:spPr>
            <a:xfrm>
              <a:off x="441788" y="2318533"/>
              <a:ext cx="836316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/>
                <a:t>행사 내용 </a:t>
              </a:r>
              <a:endParaRPr lang="en-US" altLang="ko-KR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b="1"/>
                <a:t>채용 기업  부스 </a:t>
              </a:r>
              <a:r>
                <a:rPr lang="en-US" altLang="ko-KR"/>
                <a:t>: </a:t>
              </a:r>
              <a:r>
                <a:rPr lang="ko-KR" altLang="en-US"/>
                <a:t>다양한 업종 기업 실시간 지원 및 면접</a:t>
              </a:r>
              <a:r>
                <a:rPr lang="en-US" altLang="ko-KR"/>
                <a:t>(10</a:t>
              </a:r>
              <a:r>
                <a:rPr lang="ko-KR" altLang="en-US"/>
                <a:t>개 회사 이상 참여</a:t>
              </a:r>
              <a:r>
                <a:rPr lang="en-US" altLang="ko-KR"/>
                <a:t>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b="1"/>
                <a:t>직무 컨설팅 </a:t>
              </a:r>
              <a:r>
                <a:rPr lang="en-US" altLang="ko-KR"/>
                <a:t>: </a:t>
              </a:r>
              <a:r>
                <a:rPr lang="ko-KR" altLang="en-US"/>
                <a:t>전공 및 전공 융합 분야 진로</a:t>
              </a:r>
              <a:r>
                <a:rPr lang="en-US" altLang="ko-KR"/>
                <a:t>/</a:t>
              </a:r>
              <a:r>
                <a:rPr lang="ko-KR" altLang="en-US"/>
                <a:t>취업 직무 안내 </a:t>
              </a:r>
              <a:endParaRPr lang="en-US" altLang="ko-KR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b="1"/>
                <a:t>취업 컨설팅 </a:t>
              </a:r>
              <a:r>
                <a:rPr lang="en-US" altLang="ko-KR"/>
                <a:t>: </a:t>
              </a:r>
              <a:r>
                <a:rPr lang="ko-KR" altLang="en-US"/>
                <a:t>입사지원서</a:t>
              </a:r>
              <a:r>
                <a:rPr lang="en-US" altLang="ko-KR"/>
                <a:t>(</a:t>
              </a:r>
              <a:r>
                <a:rPr lang="ko-KR" altLang="en-US"/>
                <a:t>영문 </a:t>
              </a:r>
              <a:r>
                <a:rPr lang="en-US" altLang="ko-KR"/>
                <a:t>resume) </a:t>
              </a:r>
              <a:r>
                <a:rPr lang="ko-KR" altLang="en-US"/>
                <a:t>첨삭 컨설팅</a:t>
              </a:r>
              <a:r>
                <a:rPr lang="en-US" altLang="ko-KR"/>
                <a:t>(</a:t>
              </a:r>
              <a:r>
                <a:rPr lang="ko-KR" altLang="en-US"/>
                <a:t>한국어 및 영어</a:t>
              </a:r>
              <a:r>
                <a:rPr lang="en-US" altLang="ko-KR"/>
                <a:t>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 b="1"/>
                <a:t>면접 컨설팅 </a:t>
              </a:r>
              <a:r>
                <a:rPr lang="en-US" altLang="ko-KR"/>
                <a:t>: </a:t>
              </a:r>
              <a:r>
                <a:rPr lang="ko-KR" altLang="en-US"/>
                <a:t>실전 모의면접 체험</a:t>
              </a:r>
              <a:endParaRPr lang="en-US" altLang="ko-KR"/>
            </a:p>
          </p:txBody>
        </p:sp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id="{60CD66EB-DF3E-22C0-75E0-D2B436D134B7}"/>
                </a:ext>
              </a:extLst>
            </p:cNvPr>
            <p:cNvSpPr/>
            <p:nvPr/>
          </p:nvSpPr>
          <p:spPr>
            <a:xfrm>
              <a:off x="162673" y="2196958"/>
              <a:ext cx="8632005" cy="1748319"/>
            </a:xfrm>
            <a:prstGeom prst="roundRect">
              <a:avLst/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BC506ED-0211-04EA-BD8E-BB7349EC771E}"/>
              </a:ext>
            </a:extLst>
          </p:cNvPr>
          <p:cNvSpPr txBox="1"/>
          <p:nvPr/>
        </p:nvSpPr>
        <p:spPr>
          <a:xfrm>
            <a:off x="6021692" y="5929975"/>
            <a:ext cx="324663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직무 컨설팅</a:t>
            </a: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rgbClr val="FF0000"/>
                </a:solidFill>
              </a:rPr>
              <a:t>모든 학생 </a:t>
            </a:r>
            <a:r>
              <a:rPr lang="en-US" altLang="ko-KR" b="1" dirty="0">
                <a:solidFill>
                  <a:srgbClr val="FF0000"/>
                </a:solidFill>
              </a:rPr>
              <a:t>CV </a:t>
            </a:r>
            <a:r>
              <a:rPr lang="ko-KR" altLang="en-US" b="1" dirty="0">
                <a:solidFill>
                  <a:srgbClr val="FF0000"/>
                </a:solidFill>
              </a:rPr>
              <a:t>작성 지참</a:t>
            </a:r>
            <a:endParaRPr lang="en-US" altLang="ko-KR" b="1" dirty="0">
              <a:solidFill>
                <a:srgbClr val="FF0000"/>
              </a:solidFill>
            </a:endParaRPr>
          </a:p>
          <a:p>
            <a:r>
              <a:rPr lang="en-US" altLang="ko-KR" b="1">
                <a:solidFill>
                  <a:srgbClr val="FF0000"/>
                </a:solidFill>
              </a:rPr>
              <a:t>     (Canva </a:t>
            </a:r>
            <a:r>
              <a:rPr lang="ko-KR" altLang="en-US" b="1" dirty="0">
                <a:solidFill>
                  <a:srgbClr val="FF0000"/>
                </a:solidFill>
              </a:rPr>
              <a:t>통해 만들 수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79702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65297-F57E-A9F3-6E47-F20A31693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그룹 23">
            <a:extLst>
              <a:ext uri="{FF2B5EF4-FFF2-40B4-BE49-F238E27FC236}">
                <a16:creationId xmlns:a16="http://schemas.microsoft.com/office/drawing/2014/main" id="{CF282DBA-7444-850E-0C60-397185209D2D}"/>
              </a:ext>
            </a:extLst>
          </p:cNvPr>
          <p:cNvGrpSpPr/>
          <p:nvPr/>
        </p:nvGrpSpPr>
        <p:grpSpPr>
          <a:xfrm>
            <a:off x="226032" y="195209"/>
            <a:ext cx="6482993" cy="1962363"/>
            <a:chOff x="226032" y="195210"/>
            <a:chExt cx="6534364" cy="1705510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5E80725-26EA-D70E-C1AE-5FACD029B269}"/>
                </a:ext>
              </a:extLst>
            </p:cNvPr>
            <p:cNvSpPr txBox="1"/>
            <p:nvPr/>
          </p:nvSpPr>
          <p:spPr>
            <a:xfrm>
              <a:off x="441790" y="469154"/>
              <a:ext cx="5732980" cy="1043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>
                  <a:highlight>
                    <a:srgbClr val="FFFF00"/>
                  </a:highlight>
                </a:rPr>
                <a:t>행운 경품</a:t>
              </a:r>
              <a:r>
                <a:rPr lang="en-US" altLang="ko-KR">
                  <a:highlight>
                    <a:srgbClr val="FFFF00"/>
                  </a:highlight>
                </a:rPr>
                <a:t> </a:t>
              </a:r>
              <a:r>
                <a:rPr lang="ko-KR" altLang="en-US">
                  <a:highlight>
                    <a:srgbClr val="FFFF00"/>
                  </a:highlight>
                </a:rPr>
                <a:t>부스</a:t>
              </a:r>
              <a:endParaRPr lang="en-US" altLang="ko-KR">
                <a:highlight>
                  <a:srgbClr val="FFFF00"/>
                </a:highlight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ko-KR"/>
                <a:t> </a:t>
              </a:r>
              <a:r>
                <a:rPr lang="ko-KR" altLang="en-US"/>
                <a:t>부스 참여 스탬프 모으면 행운 룰렛 기회 </a:t>
              </a:r>
              <a:r>
                <a:rPr lang="en-US" altLang="ko-KR"/>
                <a:t> “</a:t>
              </a:r>
              <a:r>
                <a:rPr lang="ko-KR" altLang="en-US"/>
                <a:t>경품 팡팡</a:t>
              </a:r>
              <a:r>
                <a:rPr lang="en-US" altLang="ko-KR"/>
                <a:t>”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ko-KR" altLang="en-US"/>
                <a:t>경품 조기 소진시 추첨 마감</a:t>
              </a:r>
              <a:endParaRPr lang="en-US" altLang="ko-KR"/>
            </a:p>
            <a:p>
              <a:r>
                <a:rPr lang="en-US" altLang="ko-KR"/>
                <a:t>    (12</a:t>
              </a:r>
              <a:r>
                <a:rPr lang="ko-KR" altLang="en-US"/>
                <a:t>시 행사  오픈합니다</a:t>
              </a:r>
              <a:r>
                <a:rPr lang="en-US" altLang="ko-KR"/>
                <a:t>. </a:t>
              </a:r>
              <a:r>
                <a:rPr lang="ko-KR" altLang="en-US"/>
                <a:t>오픈런 강추</a:t>
              </a:r>
              <a:r>
                <a:rPr lang="en-US" altLang="ko-KR"/>
                <a:t>!!)</a:t>
              </a: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C1A3F779-B379-3161-C601-FF42B8939ECD}"/>
                </a:ext>
              </a:extLst>
            </p:cNvPr>
            <p:cNvSpPr/>
            <p:nvPr/>
          </p:nvSpPr>
          <p:spPr>
            <a:xfrm>
              <a:off x="226032" y="195210"/>
              <a:ext cx="6534364" cy="1705510"/>
            </a:xfrm>
            <a:prstGeom prst="roundRect">
              <a:avLst/>
            </a:prstGeom>
            <a:no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F3D90A9C-267D-1921-05A9-FFF668BB1D07}"/>
              </a:ext>
            </a:extLst>
          </p:cNvPr>
          <p:cNvGrpSpPr/>
          <p:nvPr/>
        </p:nvGrpSpPr>
        <p:grpSpPr>
          <a:xfrm>
            <a:off x="523982" y="739739"/>
            <a:ext cx="8620018" cy="6118262"/>
            <a:chOff x="523982" y="739739"/>
            <a:chExt cx="8620018" cy="6118262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A50C6B59-69E2-0FD0-BB0E-A4BBD9B82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6054" t="5898" r="15103"/>
            <a:stretch/>
          </p:blipFill>
          <p:spPr>
            <a:xfrm>
              <a:off x="523982" y="2568539"/>
              <a:ext cx="2173027" cy="4289461"/>
            </a:xfrm>
            <a:prstGeom prst="rect">
              <a:avLst/>
            </a:prstGeom>
          </p:spPr>
        </p:pic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10A60530-DDAE-02AC-DB75-ACCFE7FEBC6E}"/>
                </a:ext>
              </a:extLst>
            </p:cNvPr>
            <p:cNvGrpSpPr/>
            <p:nvPr/>
          </p:nvGrpSpPr>
          <p:grpSpPr>
            <a:xfrm>
              <a:off x="3241030" y="5352836"/>
              <a:ext cx="2481675" cy="1492430"/>
              <a:chOff x="2607059" y="223461"/>
              <a:chExt cx="2651896" cy="1428762"/>
            </a:xfrm>
          </p:grpSpPr>
          <p:pic>
            <p:nvPicPr>
              <p:cNvPr id="5" name="그림 4">
                <a:extLst>
                  <a:ext uri="{FF2B5EF4-FFF2-40B4-BE49-F238E27FC236}">
                    <a16:creationId xmlns:a16="http://schemas.microsoft.com/office/drawing/2014/main" id="{7758C028-B9C4-5EFC-6C3C-001A4BBC2C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902140" y="223461"/>
                <a:ext cx="1924269" cy="1313087"/>
              </a:xfrm>
              <a:prstGeom prst="rect">
                <a:avLst/>
              </a:prstGeom>
            </p:spPr>
          </p:pic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394641C6-2042-0743-4B80-43E3436FEA03}"/>
                  </a:ext>
                </a:extLst>
              </p:cNvPr>
              <p:cNvSpPr txBox="1"/>
              <p:nvPr/>
            </p:nvSpPr>
            <p:spPr>
              <a:xfrm>
                <a:off x="2607059" y="1298647"/>
                <a:ext cx="2651896" cy="353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스타벅스 </a:t>
                </a:r>
                <a:r>
                  <a:rPr lang="en-US" altLang="ko-KR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1</a:t>
                </a:r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만원 카드</a:t>
                </a:r>
              </a:p>
            </p:txBody>
          </p: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C90F4AB0-593A-0C6C-6A2D-02D437120BA7}"/>
                </a:ext>
              </a:extLst>
            </p:cNvPr>
            <p:cNvGrpSpPr/>
            <p:nvPr/>
          </p:nvGrpSpPr>
          <p:grpSpPr>
            <a:xfrm>
              <a:off x="4589340" y="1952088"/>
              <a:ext cx="2335448" cy="1553857"/>
              <a:chOff x="4247326" y="1390354"/>
              <a:chExt cx="2849000" cy="1849410"/>
            </a:xfrm>
          </p:grpSpPr>
          <p:pic>
            <p:nvPicPr>
              <p:cNvPr id="6" name="그림 5">
                <a:extLst>
                  <a:ext uri="{FF2B5EF4-FFF2-40B4-BE49-F238E27FC236}">
                    <a16:creationId xmlns:a16="http://schemas.microsoft.com/office/drawing/2014/main" id="{9028BD9F-6C2B-E84C-6BA9-9159CB0CAF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rcRect l="12786" t="21281" r="10630" b="20472"/>
              <a:stretch/>
            </p:blipFill>
            <p:spPr>
              <a:xfrm>
                <a:off x="4426712" y="1390354"/>
                <a:ext cx="2431632" cy="1849410"/>
              </a:xfrm>
              <a:prstGeom prst="rect">
                <a:avLst/>
              </a:prstGeom>
            </p:spPr>
          </p:pic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D4ED14F1-1383-2259-2C69-D733E53581D0}"/>
                  </a:ext>
                </a:extLst>
              </p:cNvPr>
              <p:cNvSpPr txBox="1"/>
              <p:nvPr/>
            </p:nvSpPr>
            <p:spPr>
              <a:xfrm>
                <a:off x="4247326" y="2465835"/>
                <a:ext cx="2849000" cy="4395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로지텍 무선 키보드</a:t>
                </a:r>
              </a:p>
            </p:txBody>
          </p:sp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52A157E5-ACFB-576E-5FC6-5660047498D1}"/>
                </a:ext>
              </a:extLst>
            </p:cNvPr>
            <p:cNvGrpSpPr/>
            <p:nvPr/>
          </p:nvGrpSpPr>
          <p:grpSpPr>
            <a:xfrm>
              <a:off x="5912836" y="5378279"/>
              <a:ext cx="2645534" cy="1479722"/>
              <a:chOff x="1870268" y="2334817"/>
              <a:chExt cx="3102636" cy="1700676"/>
            </a:xfrm>
          </p:grpSpPr>
          <p:pic>
            <p:nvPicPr>
              <p:cNvPr id="10" name="그림 9">
                <a:extLst>
                  <a:ext uri="{FF2B5EF4-FFF2-40B4-BE49-F238E27FC236}">
                    <a16:creationId xmlns:a16="http://schemas.microsoft.com/office/drawing/2014/main" id="{94102D67-AB84-77B1-B356-4F431C657A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284207" y="2334817"/>
                <a:ext cx="2110326" cy="1588274"/>
              </a:xfrm>
              <a:prstGeom prst="rect">
                <a:avLst/>
              </a:prstGeom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FC3486C-B2D6-5253-733B-DF1A61D58528}"/>
                  </a:ext>
                </a:extLst>
              </p:cNvPr>
              <p:cNvSpPr txBox="1"/>
              <p:nvPr/>
            </p:nvSpPr>
            <p:spPr>
              <a:xfrm>
                <a:off x="1870268" y="3611012"/>
                <a:ext cx="3102636" cy="424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귀여운 미니형광펜세트</a:t>
                </a:r>
              </a:p>
            </p:txBody>
          </p:sp>
        </p:grpSp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C384ED88-1FA9-FFB5-B98F-B967F35B3E29}"/>
                </a:ext>
              </a:extLst>
            </p:cNvPr>
            <p:cNvGrpSpPr/>
            <p:nvPr/>
          </p:nvGrpSpPr>
          <p:grpSpPr>
            <a:xfrm>
              <a:off x="6647380" y="739739"/>
              <a:ext cx="2496620" cy="4618421"/>
              <a:chOff x="6945329" y="1048005"/>
              <a:chExt cx="1921269" cy="3948596"/>
            </a:xfrm>
          </p:grpSpPr>
          <p:pic>
            <p:nvPicPr>
              <p:cNvPr id="18" name="그림 17">
                <a:extLst>
                  <a:ext uri="{FF2B5EF4-FFF2-40B4-BE49-F238E27FC236}">
                    <a16:creationId xmlns:a16="http://schemas.microsoft.com/office/drawing/2014/main" id="{505C3E3E-658A-F747-EEC0-324F24FE6A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14148" y="1048005"/>
                <a:ext cx="1652450" cy="3479377"/>
              </a:xfrm>
              <a:prstGeom prst="rect">
                <a:avLst/>
              </a:prstGeom>
            </p:spPr>
          </p:pic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2DF105B-EF77-F222-6A16-2A43E5851204}"/>
                  </a:ext>
                </a:extLst>
              </p:cNvPr>
              <p:cNvSpPr txBox="1"/>
              <p:nvPr/>
            </p:nvSpPr>
            <p:spPr>
              <a:xfrm>
                <a:off x="6945329" y="4405901"/>
                <a:ext cx="1901151" cy="590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베락스 캐릭터 실리콘 이어폰케이스</a:t>
                </a:r>
              </a:p>
            </p:txBody>
          </p: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95E3AB79-291A-126C-336F-8E4459622E8F}"/>
                </a:ext>
              </a:extLst>
            </p:cNvPr>
            <p:cNvGrpSpPr/>
            <p:nvPr/>
          </p:nvGrpSpPr>
          <p:grpSpPr>
            <a:xfrm>
              <a:off x="3025850" y="3554857"/>
              <a:ext cx="2789322" cy="1680213"/>
              <a:chOff x="1762583" y="4300757"/>
              <a:chExt cx="3422143" cy="2203152"/>
            </a:xfrm>
          </p:grpSpPr>
          <p:pic>
            <p:nvPicPr>
              <p:cNvPr id="15" name="그림 14">
                <a:extLst>
                  <a:ext uri="{FF2B5EF4-FFF2-40B4-BE49-F238E27FC236}">
                    <a16:creationId xmlns:a16="http://schemas.microsoft.com/office/drawing/2014/main" id="{55A2E84C-6723-338E-A210-CC03D21C12F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89189" y="4300757"/>
                <a:ext cx="2588438" cy="2057477"/>
              </a:xfrm>
              <a:prstGeom prst="rect">
                <a:avLst/>
              </a:prstGeom>
            </p:spPr>
          </p:pic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8C0017E-4B3C-65E7-CA44-F21878FFB97E}"/>
                  </a:ext>
                </a:extLst>
              </p:cNvPr>
              <p:cNvSpPr txBox="1"/>
              <p:nvPr/>
            </p:nvSpPr>
            <p:spPr>
              <a:xfrm>
                <a:off x="1762583" y="6019628"/>
                <a:ext cx="3422143" cy="4842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먹는게남는거</a:t>
                </a:r>
                <a:r>
                  <a:rPr lang="en-US" altLang="ko-KR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!</a:t>
                </a:r>
                <a:r>
                  <a:rPr lang="ko-KR" altLang="en-US">
                    <a:solidFill>
                      <a:schemeClr val="accent4">
                        <a:lumMod val="20000"/>
                        <a:lumOff val="80000"/>
                      </a:schemeClr>
                    </a:solidFill>
                    <a:highlight>
                      <a:srgbClr val="C0C0C0"/>
                    </a:highlight>
                  </a:rPr>
                  <a:t>군것질세트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54098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2C33D80-A493-2D43-4369-5711BAFAE87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8791" b="25871"/>
          <a:stretch/>
        </p:blipFill>
        <p:spPr>
          <a:xfrm>
            <a:off x="160931" y="3195265"/>
            <a:ext cx="8790197" cy="20548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37539A-F35E-2489-E2A0-62E61BD9F66D}"/>
              </a:ext>
            </a:extLst>
          </p:cNvPr>
          <p:cNvSpPr txBox="1"/>
          <p:nvPr/>
        </p:nvSpPr>
        <p:spPr>
          <a:xfrm>
            <a:off x="3441847" y="339046"/>
            <a:ext cx="2383986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sz="3200" b="1"/>
              <a:t>참  여  방  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45A24B-C08C-937F-2EFA-5F1DC416E8E9}"/>
              </a:ext>
            </a:extLst>
          </p:cNvPr>
          <p:cNvSpPr txBox="1"/>
          <p:nvPr/>
        </p:nvSpPr>
        <p:spPr>
          <a:xfrm>
            <a:off x="267128" y="1037687"/>
            <a:ext cx="2071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1. </a:t>
            </a:r>
            <a:r>
              <a:rPr lang="ko-KR" altLang="en-US"/>
              <a:t>입구 안내부스  </a:t>
            </a:r>
            <a:r>
              <a:rPr lang="en-US" altLang="ko-KR"/>
              <a:t>&gt;</a:t>
            </a:r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7E7F06-5E22-AC0F-92C0-5F9755408563}"/>
              </a:ext>
            </a:extLst>
          </p:cNvPr>
          <p:cNvSpPr txBox="1"/>
          <p:nvPr/>
        </p:nvSpPr>
        <p:spPr>
          <a:xfrm>
            <a:off x="2392167" y="1046248"/>
            <a:ext cx="2533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2. </a:t>
            </a:r>
            <a:r>
              <a:rPr lang="ko-KR" altLang="en-US"/>
              <a:t>스탬프 리플렛 수령 </a:t>
            </a:r>
            <a:r>
              <a:rPr lang="en-US" altLang="ko-KR"/>
              <a:t>&gt;</a:t>
            </a:r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0D92D7-94F2-DC93-C2E0-EA4A21CA5610}"/>
              </a:ext>
            </a:extLst>
          </p:cNvPr>
          <p:cNvSpPr txBox="1"/>
          <p:nvPr/>
        </p:nvSpPr>
        <p:spPr>
          <a:xfrm>
            <a:off x="4928172" y="1065084"/>
            <a:ext cx="3740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3. </a:t>
            </a:r>
            <a:r>
              <a:rPr lang="ko-KR" altLang="en-US"/>
              <a:t>부스에서 상담받고 스탬프 찍기 </a:t>
            </a:r>
            <a:r>
              <a:rPr lang="en-US" altLang="ko-KR"/>
              <a:t>&gt;</a:t>
            </a:r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A1CB21-5925-6390-D774-F7154602EF26}"/>
              </a:ext>
            </a:extLst>
          </p:cNvPr>
          <p:cNvSpPr txBox="1"/>
          <p:nvPr/>
        </p:nvSpPr>
        <p:spPr>
          <a:xfrm>
            <a:off x="520557" y="1465776"/>
            <a:ext cx="4538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4. </a:t>
            </a:r>
            <a:r>
              <a:rPr lang="ko-KR" altLang="en-US"/>
              <a:t>다시 안내부스로 가서 만족도 조사참여  </a:t>
            </a:r>
            <a:r>
              <a:rPr lang="en-US" altLang="ko-KR"/>
              <a:t>&gt;</a:t>
            </a:r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7D409E-6360-2CD8-A6DD-FACECC88FD14}"/>
              </a:ext>
            </a:extLst>
          </p:cNvPr>
          <p:cNvSpPr txBox="1"/>
          <p:nvPr/>
        </p:nvSpPr>
        <p:spPr>
          <a:xfrm>
            <a:off x="5142215" y="1453789"/>
            <a:ext cx="2648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5.  </a:t>
            </a:r>
            <a:r>
              <a:rPr lang="ko-KR" altLang="en-US"/>
              <a:t>룰렛돌리고 경품받기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53C781-56A2-AECF-06D2-A1FC356ED2B3}"/>
              </a:ext>
            </a:extLst>
          </p:cNvPr>
          <p:cNvSpPr txBox="1"/>
          <p:nvPr/>
        </p:nvSpPr>
        <p:spPr>
          <a:xfrm>
            <a:off x="241442" y="1926403"/>
            <a:ext cx="8758720" cy="87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>
                <a:solidFill>
                  <a:schemeClr val="accent1"/>
                </a:solidFill>
              </a:rPr>
              <a:t>@ </a:t>
            </a:r>
            <a:r>
              <a:rPr lang="ko-KR" altLang="en-US" b="1">
                <a:solidFill>
                  <a:schemeClr val="accent1"/>
                </a:solidFill>
              </a:rPr>
              <a:t>인스타그램에 </a:t>
            </a:r>
            <a:r>
              <a:rPr lang="en-US" altLang="ko-KR" b="1">
                <a:solidFill>
                  <a:schemeClr val="accent1"/>
                </a:solidFill>
              </a:rPr>
              <a:t>#</a:t>
            </a:r>
            <a:r>
              <a:rPr lang="ko-KR" altLang="en-US" b="1">
                <a:solidFill>
                  <a:schemeClr val="accent1"/>
                </a:solidFill>
              </a:rPr>
              <a:t>우송대학교</a:t>
            </a:r>
            <a:r>
              <a:rPr lang="en-US" altLang="ko-KR" b="1">
                <a:solidFill>
                  <a:schemeClr val="accent1"/>
                </a:solidFill>
              </a:rPr>
              <a:t>#</a:t>
            </a:r>
            <a:r>
              <a:rPr lang="ko-KR" altLang="en-US" b="1">
                <a:solidFill>
                  <a:schemeClr val="accent1"/>
                </a:solidFill>
              </a:rPr>
              <a:t>앤디컷 해시태그 달고 스탬프투어 참여 인증샷 올리고</a:t>
            </a:r>
            <a:endParaRPr lang="en-US" altLang="ko-KR" b="1">
              <a:solidFill>
                <a:schemeClr val="accent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>
                <a:solidFill>
                  <a:schemeClr val="accent1"/>
                </a:solidFill>
              </a:rPr>
              <a:t> 룰렛 한번 더 돌리기</a:t>
            </a:r>
            <a:r>
              <a:rPr lang="en-US" altLang="ko-KR" b="1">
                <a:solidFill>
                  <a:schemeClr val="accent1"/>
                </a:solidFill>
              </a:rPr>
              <a:t>&gt; </a:t>
            </a:r>
            <a:r>
              <a:rPr lang="ko-KR" altLang="en-US" b="1">
                <a:solidFill>
                  <a:schemeClr val="accent1"/>
                </a:solidFill>
              </a:rPr>
              <a:t>또 경품 받기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E32904C-5E56-5274-E297-7B29391DC0A2}"/>
              </a:ext>
            </a:extLst>
          </p:cNvPr>
          <p:cNvSpPr txBox="1"/>
          <p:nvPr/>
        </p:nvSpPr>
        <p:spPr>
          <a:xfrm>
            <a:off x="246581" y="6010381"/>
            <a:ext cx="56412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accent4">
                    <a:lumMod val="75000"/>
                  </a:schemeClr>
                </a:solidFill>
                <a:latin typeface="나눔손글씨 붓 OTF" panose="03040600000000000000" pitchFamily="66" charset="-127"/>
                <a:ea typeface="나눔손글씨 붓 OTF" panose="03040600000000000000" pitchFamily="66" charset="-127"/>
              </a:rPr>
              <a:t>@@ </a:t>
            </a:r>
            <a:r>
              <a:rPr lang="ko-KR" altLang="en-US" sz="2400" dirty="0">
                <a:solidFill>
                  <a:schemeClr val="accent4">
                    <a:lumMod val="75000"/>
                  </a:schemeClr>
                </a:solidFill>
                <a:latin typeface="나눔손글씨 붓 OTF" panose="03040600000000000000" pitchFamily="66" charset="-127"/>
                <a:ea typeface="나눔손글씨 붓 OTF" panose="03040600000000000000" pitchFamily="66" charset="-127"/>
              </a:rPr>
              <a:t>참여 스탬프를 받아 가면 출석인정</a:t>
            </a:r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8C773DCE-72E7-570F-8C08-9A58DEEE73E3}"/>
              </a:ext>
            </a:extLst>
          </p:cNvPr>
          <p:cNvSpPr/>
          <p:nvPr/>
        </p:nvSpPr>
        <p:spPr>
          <a:xfrm>
            <a:off x="184936" y="945220"/>
            <a:ext cx="8661113" cy="1027415"/>
          </a:xfrm>
          <a:prstGeom prst="roundRect">
            <a:avLst/>
          </a:prstGeom>
          <a:noFill/>
          <a:ln w="1905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1097816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143</TotalTime>
  <Words>214</Words>
  <Application>Microsoft Office PowerPoint</Application>
  <PresentationFormat>화면 슬라이드 쇼(4:3)</PresentationFormat>
  <Paragraphs>32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나눔손글씨 붓 OTF</vt:lpstr>
      <vt:lpstr>나눔스퀘어라운드OTF Bold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혜영 김</dc:creator>
  <cp:lastModifiedBy>Administrator</cp:lastModifiedBy>
  <cp:revision>9</cp:revision>
  <dcterms:created xsi:type="dcterms:W3CDTF">2024-11-10T06:58:42Z</dcterms:created>
  <dcterms:modified xsi:type="dcterms:W3CDTF">2024-11-11T06:09:32Z</dcterms:modified>
</cp:coreProperties>
</file>